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Bold" panose="020B0604020202020204" charset="0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548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34918" y="109966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веб-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додатку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для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профорієнтації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абітурієнтів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з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урахуванням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специфіки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спеціальностей</a:t>
            </a:r>
            <a:r>
              <a:rPr lang="ru-RU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ru-RU" sz="28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університету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3798" y="448806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Студент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Бєліков Артем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Євгенович</a:t>
            </a:r>
            <a:endParaRPr lang="ru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ru-UA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Група</a:t>
            </a:r>
            <a:r>
              <a:rPr lang="ru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: ПЗ22130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7" y="532096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Керівник: Жеваго Олександр Олександрович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80215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C78B00-93AE-441F-91E1-9FDC929D9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31" y="1228343"/>
            <a:ext cx="5144218" cy="5468113"/>
          </a:xfrm>
          <a:prstGeom prst="rect">
            <a:avLst/>
          </a:prstGeom>
        </p:spPr>
      </p:pic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64DAB2E3-58D1-461A-868E-5E3400B9AAC1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729" y="644604"/>
            <a:ext cx="7693343" cy="1766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Мета</a:t>
            </a: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37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оботи</a:t>
            </a:r>
            <a:r>
              <a:rPr lang="uk-UA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та постановка задачі</a:t>
            </a: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: </a:t>
            </a:r>
            <a:r>
              <a:rPr lang="uk-UA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37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ерсоналізовані</a:t>
            </a: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Рекомендації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211729" y="2721769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303585" y="2778264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85146" y="2760583"/>
            <a:ext cx="3522464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Розробка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еб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-д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одатку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885146" y="3238143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Створення інструменту для профорієнтаційного тестування абітурієнтів.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1729" y="3963472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303585" y="4019967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85146" y="4002286"/>
            <a:ext cx="650605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Визначення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елевантних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пеціальностей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85146" y="4479846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основі інтересів та навичок користувача.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1729" y="5205174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03585" y="5261670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85146" y="5243989"/>
            <a:ext cx="5355550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Порівняння з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талонними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аними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885146" y="5721548"/>
            <a:ext cx="701992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Використання інформації від студентів, що вже навчаються.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11729" y="6446877"/>
            <a:ext cx="466249" cy="46624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303585" y="6503372"/>
            <a:ext cx="282535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885146" y="6485692"/>
            <a:ext cx="6559391" cy="353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Надання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ерсоналізованих</a:t>
            </a: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</a:t>
            </a:r>
            <a:r>
              <a:rPr lang="en-US" sz="2200" b="1" dirty="0" err="1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екомендацій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885146" y="6963251"/>
            <a:ext cx="7019925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Відповідно до навчальних програм Українського державного університету науки і технологій.</a:t>
            </a:r>
            <a:endParaRPr lang="en-US" sz="1600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E6182B10-43FE-4576-95A9-4D4AA2DC47E0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810" y="171569"/>
            <a:ext cx="10724078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ункцій</a:t>
            </a: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29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рограми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228890" y="3416655"/>
            <a:ext cx="6542723" cy="1417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uk-UA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Контент сайту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головна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університет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спеціальності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2810" y="800099"/>
            <a:ext cx="6542723" cy="172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Зручна адмін-панель управляє даними: 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категоріями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відповідями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питаннями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еталонними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даними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створювати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нових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00" dirty="0" err="1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користувачів</a:t>
            </a:r>
            <a:endParaRPr lang="uk-UA" sz="1900" dirty="0">
              <a:solidFill>
                <a:srgbClr val="3D3838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43" y="5627568"/>
            <a:ext cx="6742390" cy="654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3143" y="6420725"/>
            <a:ext cx="248531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Створення користувачів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940246"/>
            <a:ext cx="6742390" cy="6546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8792" y="6598344"/>
            <a:ext cx="200525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Управління даними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43" y="6774895"/>
            <a:ext cx="6742390" cy="6546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73143" y="7574638"/>
            <a:ext cx="230540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Авторизація експертів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6994346"/>
            <a:ext cx="6742390" cy="6546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792" y="7812544"/>
            <a:ext cx="207871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 (топ-3)</a:t>
            </a:r>
            <a:endParaRPr lang="en-US" sz="14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EA8D71B-F14E-453D-9480-B3EE85E87B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510"/>
          <a:stretch/>
        </p:blipFill>
        <p:spPr>
          <a:xfrm>
            <a:off x="5696540" y="218711"/>
            <a:ext cx="6483905" cy="38010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89406C-EC56-49D4-A857-2F2C7F5BE3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9306"/>
          <a:stretch/>
        </p:blipFill>
        <p:spPr>
          <a:xfrm>
            <a:off x="9008026" y="2450656"/>
            <a:ext cx="5049564" cy="3176912"/>
          </a:xfrm>
          <a:prstGeom prst="rect">
            <a:avLst/>
          </a:prstGeom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7AECF272-99E3-42E2-AE25-C6E657DAF1C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3672" y="969407"/>
            <a:ext cx="7536656" cy="1304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Опис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браних</a:t>
            </a: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т</a:t>
            </a:r>
            <a:r>
              <a:rPr lang="en-US" sz="41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ехнологій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3672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33224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/ CMS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33224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(Node.js)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3224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4686776" y="2618303"/>
            <a:ext cx="3653552" cy="2541984"/>
          </a:xfrm>
          <a:prstGeom prst="roundRect">
            <a:avLst>
              <a:gd name="adj" fmla="val 1355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6329" y="2847856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916329" y="3311843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4916329" y="373665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TypeScript/JavaScript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916329" y="4161472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CSS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916329" y="4586288"/>
            <a:ext cx="319444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Material UI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03672" y="5389840"/>
            <a:ext cx="7536656" cy="1267539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33224" y="5619393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 версій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033224" y="6083379"/>
            <a:ext cx="7077551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03672" y="6915626"/>
            <a:ext cx="753665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Сучасні технології забезпечують швидку розробку та гнучке розгортання.</a:t>
            </a:r>
            <a:endParaRPr lang="en-US" sz="1800" dirty="0"/>
          </a:p>
        </p:txBody>
      </p:sp>
      <p:pic>
        <p:nvPicPr>
          <p:cNvPr id="2050" name="Picture 2" descr="React — Вікіпедія">
            <a:extLst>
              <a:ext uri="{FF2B5EF4-FFF2-40B4-BE49-F238E27FC236}">
                <a16:creationId xmlns:a16="http://schemas.microsoft.com/office/drawing/2014/main" id="{48908ABE-DA2D-4B6F-9FB8-721C1EA4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786" y="2448405"/>
            <a:ext cx="1310640" cy="12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cript — Википедия">
            <a:extLst>
              <a:ext uri="{FF2B5EF4-FFF2-40B4-BE49-F238E27FC236}">
                <a16:creationId xmlns:a16="http://schemas.microsoft.com/office/drawing/2014/main" id="{971E79E9-4DF1-49AD-8F6C-B76C3118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127" y="4640224"/>
            <a:ext cx="607132" cy="6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Script — Википедия">
            <a:extLst>
              <a:ext uri="{FF2B5EF4-FFF2-40B4-BE49-F238E27FC236}">
                <a16:creationId xmlns:a16="http://schemas.microsoft.com/office/drawing/2014/main" id="{3C00ED53-DD83-43FE-BFBD-2228153F4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146" y="4951047"/>
            <a:ext cx="860948" cy="86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S | Викии Вики | Fandom">
            <a:extLst>
              <a:ext uri="{FF2B5EF4-FFF2-40B4-BE49-F238E27FC236}">
                <a16:creationId xmlns:a16="http://schemas.microsoft.com/office/drawing/2014/main" id="{25E90ECD-BF5D-40FD-AA1A-C9264213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8175" y="5474945"/>
            <a:ext cx="1114364" cy="15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trapi - YouTube">
            <a:extLst>
              <a:ext uri="{FF2B5EF4-FFF2-40B4-BE49-F238E27FC236}">
                <a16:creationId xmlns:a16="http://schemas.microsoft.com/office/drawing/2014/main" id="{D775B868-169F-4E4D-AEA6-E1EA67A10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17" y="2435118"/>
            <a:ext cx="1348718" cy="13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4" descr="Setting Up SQLite In The Laravel Application">
            <a:extLst>
              <a:ext uri="{FF2B5EF4-FFF2-40B4-BE49-F238E27FC236}">
                <a16:creationId xmlns:a16="http://schemas.microsoft.com/office/drawing/2014/main" id="{E70224A3-2BB6-4A0C-8AF7-9A5BA564F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pic>
        <p:nvPicPr>
          <p:cNvPr id="2066" name="Picture 18" descr="SQlite - визначення, основні характеристики та архітектура —  Хостинг-компанія FREEhost.UA">
            <a:extLst>
              <a:ext uri="{FF2B5EF4-FFF2-40B4-BE49-F238E27FC236}">
                <a16:creationId xmlns:a16="http://schemas.microsoft.com/office/drawing/2014/main" id="{DDE841E9-A11B-45CA-86A3-D7DF5CA5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506" y="4029516"/>
            <a:ext cx="1310640" cy="6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aterial UI – Altinn">
            <a:extLst>
              <a:ext uri="{FF2B5EF4-FFF2-40B4-BE49-F238E27FC236}">
                <a16:creationId xmlns:a16="http://schemas.microsoft.com/office/drawing/2014/main" id="{7FFF4BC4-944F-4F20-BC81-20F068020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993" y="3875670"/>
            <a:ext cx="493328" cy="3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ith GitHub - PyXAI documentation">
            <a:extLst>
              <a:ext uri="{FF2B5EF4-FFF2-40B4-BE49-F238E27FC236}">
                <a16:creationId xmlns:a16="http://schemas.microsoft.com/office/drawing/2014/main" id="{568B136F-273F-4D8A-A68A-15194625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798" y="5894501"/>
            <a:ext cx="1797976" cy="101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Прямокутник 25">
            <a:extLst>
              <a:ext uri="{FF2B5EF4-FFF2-40B4-BE49-F238E27FC236}">
                <a16:creationId xmlns:a16="http://schemas.microsoft.com/office/drawing/2014/main" id="{A7DD433A-82E3-459D-9AD4-0BA8E4155530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663416"/>
            <a:ext cx="12941856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Архітектура Програми: Структура та Взаємодія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714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Фронтенд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44272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 + TypeScript, MUI компоненти.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99" y="3258681"/>
            <a:ext cx="360878" cy="4511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838" y="3133844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Бекенд/CMS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1838" y="3621167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Strapi на Node.js та SQLite.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709" y="3644086"/>
            <a:ext cx="360878" cy="4511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83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Сутності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1838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Category, Question, ExpertAnswer.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6303" y="5852696"/>
            <a:ext cx="360878" cy="4511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7148" y="5579507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Лайфцикли Strapi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44272" y="6066830"/>
            <a:ext cx="3844290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Автоматичне оновлення даних.</a:t>
            </a:r>
            <a:endParaRPr lang="en-US" sz="18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0393" y="2516505"/>
            <a:ext cx="4529614" cy="452961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7694" y="5467290"/>
            <a:ext cx="360878" cy="4511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44272" y="7317462"/>
            <a:ext cx="12941856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Фронтенд на React відповідає за інтерфейс. Бекенд Strapi надає REST-API та керує даними.</a:t>
            </a:r>
            <a:endParaRPr lang="en-US" sz="1850" dirty="0"/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196A9753-5FD1-4EC8-8766-0303E456519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937141"/>
            <a:ext cx="9902309" cy="640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Алгоритми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97973" y="217003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697926" y="2231529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331041" y="2212300"/>
            <a:ext cx="4450437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Розрахунок рекомендацій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331041" y="2822377"/>
            <a:ext cx="5517475" cy="676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Косинусна схожість між відповідями користувача та векторами категорій.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597973" y="3950256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697926" y="4011751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331041" y="3992523"/>
            <a:ext cx="511742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Оновлення векторів категорій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331041" y="4602599"/>
            <a:ext cx="551747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Середні значення по питаннях з відповідей експертів.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597973" y="5392103"/>
            <a:ext cx="507563" cy="50756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7697926" y="5453598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8331041" y="5434370"/>
            <a:ext cx="5502831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Перерахунок після зміни питань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331041" y="6044446"/>
            <a:ext cx="551747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Синхронізація векторів для всіх категорій.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9503" y="6954083"/>
            <a:ext cx="1305139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Алгоритм базується на косинусній подібності. Експертні дані формують вектори спеціальностей.</a:t>
            </a:r>
            <a:endParaRPr lang="en-US" sz="1750" dirty="0"/>
          </a:p>
        </p:txBody>
      </p:sp>
      <p:pic>
        <p:nvPicPr>
          <p:cNvPr id="3074" name="Picture 2" descr="Cosine Similarity in Graph Similarity. | by RohanRajendraDalvi | Medium">
            <a:extLst>
              <a:ext uri="{FF2B5EF4-FFF2-40B4-BE49-F238E27FC236}">
                <a16:creationId xmlns:a16="http://schemas.microsoft.com/office/drawing/2014/main" id="{65DA0A39-8B38-4630-9588-FF6CB24F5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26" y="2423210"/>
            <a:ext cx="4861233" cy="328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497D73CF-B2FD-497B-A5BE-4A90844D6894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0446" y="669608"/>
            <a:ext cx="7723108" cy="1153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Висновки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10446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759619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Веб-додаток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10446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Тестування, спеціальності, інформаційні сторінки.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9350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3418523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Рекомендації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3369350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Персоналізований топ-3 спеціальностей.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8253" y="222873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100%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6077426" y="315218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Контроль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028253" y="356235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Адміністратори керують контентом через Strapi.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369350" y="4780121"/>
            <a:ext cx="2405182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5250" dirty="0"/>
          </a:p>
        </p:txBody>
      </p:sp>
      <p:sp>
        <p:nvSpPr>
          <p:cNvPr id="14" name="Text 11"/>
          <p:cNvSpPr/>
          <p:nvPr/>
        </p:nvSpPr>
        <p:spPr>
          <a:xfrm>
            <a:off x="3418523" y="5703570"/>
            <a:ext cx="230683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Переваги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3369350" y="6113740"/>
            <a:ext cx="2405182" cy="608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Продуктивність, гнучкість, масштабування.</a:t>
            </a:r>
            <a:endParaRPr lang="en-US" sz="1550" dirty="0"/>
          </a:p>
        </p:txBody>
      </p:sp>
      <p:pic>
        <p:nvPicPr>
          <p:cNvPr id="4098" name="Picture 2" descr="Як Писати Висновки в Дипломній Роботі? | 100% Корисно">
            <a:extLst>
              <a:ext uri="{FF2B5EF4-FFF2-40B4-BE49-F238E27FC236}">
                <a16:creationId xmlns:a16="http://schemas.microsoft.com/office/drawing/2014/main" id="{1C421F9C-46CA-46E1-8FA4-3E5861A0D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33157" r="29672" b="-1"/>
          <a:stretch/>
        </p:blipFill>
        <p:spPr bwMode="auto">
          <a:xfrm>
            <a:off x="7315200" y="4271940"/>
            <a:ext cx="6848157" cy="31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CCE1688C-2F56-48DD-8A50-EDA5C39AB568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Дякую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увагу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!</a:t>
            </a: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</a:t>
            </a:r>
            <a:r>
              <a:rPr lang="en-US" sz="4400" b="1" dirty="0" err="1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итання</a:t>
            </a:r>
            <a:r>
              <a:rPr lang="uk-UA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?</a:t>
            </a:r>
            <a:endParaRPr lang="en-US" sz="44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1E5E145-9041-4D2D-B700-DDF7EE0C93EE}"/>
              </a:ext>
            </a:extLst>
          </p:cNvPr>
          <p:cNvSpPr/>
          <p:nvPr/>
        </p:nvSpPr>
        <p:spPr>
          <a:xfrm>
            <a:off x="13208000" y="7244080"/>
            <a:ext cx="103632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UA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321</Words>
  <Application>Microsoft Office PowerPoint</Application>
  <PresentationFormat>Довільний</PresentationFormat>
  <Paragraphs>96</Paragraphs>
  <Slides>8</Slides>
  <Notes>8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13" baseType="lpstr">
      <vt:lpstr>Source Sans Pro</vt:lpstr>
      <vt:lpstr>Calibri</vt:lpstr>
      <vt:lpstr>Montserrat Bold</vt:lpstr>
      <vt:lpstr>Arial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Артем Беликов</dc:creator>
  <cp:lastModifiedBy>Артем Беликов</cp:lastModifiedBy>
  <cp:revision>11</cp:revision>
  <dcterms:created xsi:type="dcterms:W3CDTF">2025-06-20T11:52:49Z</dcterms:created>
  <dcterms:modified xsi:type="dcterms:W3CDTF">2025-06-23T14:57:53Z</dcterms:modified>
</cp:coreProperties>
</file>